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5" r:id="rId4"/>
    <p:sldId id="285" r:id="rId5"/>
    <p:sldId id="276" r:id="rId6"/>
    <p:sldId id="277" r:id="rId7"/>
    <p:sldId id="278" r:id="rId8"/>
    <p:sldId id="279" r:id="rId9"/>
    <p:sldId id="280" r:id="rId10"/>
    <p:sldId id="281" r:id="rId11"/>
    <p:sldId id="266" r:id="rId12"/>
    <p:sldId id="274" r:id="rId13"/>
    <p:sldId id="259" r:id="rId14"/>
    <p:sldId id="284" r:id="rId15"/>
    <p:sldId id="260" r:id="rId16"/>
    <p:sldId id="269" r:id="rId17"/>
    <p:sldId id="282" r:id="rId18"/>
    <p:sldId id="283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47" autoAdjust="0"/>
    <p:restoredTop sz="91602" autoAdjust="0"/>
  </p:normalViewPr>
  <p:slideViewPr>
    <p:cSldViewPr>
      <p:cViewPr>
        <p:scale>
          <a:sx n="60" d="100"/>
          <a:sy n="60" d="100"/>
        </p:scale>
        <p:origin x="-283" y="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7D075-FC0E-425F-BB31-844F21862125}" type="datetimeFigureOut">
              <a:rPr lang="ru-RU" smtClean="0"/>
              <a:pPr/>
              <a:t>11.11.2012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F%D0%B0%D1%81%D1%81%D0%B8%D0%B2%D0%B0%D1%86%D0%B8%D1%8F_%D0%BC%D0%B5%D1%82%D0%B0%D0%BB%D0%BB%D0%BE%D0%B2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://ru.wikipedia.org/wiki/%D0%A1%D0%BC%D0%B0%D0%B7%D0%BA%D0%B0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C%D0%B5%D1%82%D0%B0%D0%BB%D0%BB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hyperlink" Target="http://ru.wikipedia.org/wiki/%D0%9A%D0%BE%D1%80%D1%80%D0%BE%D0%B7%D0%B8%D1%8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7;&#1042;&#1040;&#1056;&#1050;&#1040;%20&#1058;&#1048;&#1058;&#1040;&#1053;&#1040;\&#1052;&#1077;&#1090;&#1072;&#1083;&#1083;&#1086;&#1074;&#1077;&#1076;&#1077;&#1085;&#1080;&#1077;%20-%20&#1058;&#1080;&#1090;&#1072;&#1085;.wmv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7;&#1042;&#1040;&#1056;&#1050;&#1040;%20&#1058;&#1048;&#1058;&#1040;&#1053;&#1040;\&#1052;&#1080;&#1082;&#1088;&#1086;&#1080;&#1084;&#1087;&#1091;&#1083;&#1100;&#1089;&#1085;&#1099;&#1081;%20&#1089;&#1074;&#1072;&#1088;&#1086;&#1095;&#1085;&#1099;&#1081;%20&#1072;&#1087;&#1087;&#1072;&#1088;&#1072;&#1090;%20-%20&#1052;&#1054;&#1051;&#1053;&#1048;&#1071;%202.2.wmv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7;&#1042;&#1040;&#1056;&#1050;&#1040;%20&#1058;&#1048;&#1058;&#1040;&#1053;&#1040;\&#1087;&#1088;&#1086;&#1082;&#1072;&#1090;&#1082;&#1072;%20&#1076;&#1080;&#1089;&#1082;&#1086;&#1074;%20,%20&#1088;&#1077;&#1084;&#1086;&#1085;&#1090;%20&#1076;&#1080;&#1089;&#1082;&#1086;&#1074;%20&#1090;&#1080;&#1090;&#1072;&#1085;&#1086;&#1074;&#1099;&#1093;.wmv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nbars.moy.su/" TargetMode="External"/><Relationship Id="rId5" Type="http://schemas.openxmlformats.org/officeDocument/2006/relationships/image" Target="../media/image22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556792"/>
            <a:ext cx="8820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Тема        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Сварка титана и  сплавов титана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4868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Fill>
                  <a:solidFill>
                    <a:srgbClr val="C00000"/>
                  </a:solidFill>
                </a:uFill>
              </a:rPr>
              <a:t>Технология производства сварочных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Fill>
                  <a:solidFill>
                    <a:srgbClr val="C00000"/>
                  </a:solidFill>
                </a:uFill>
              </a:rPr>
              <a:t>работ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Fill>
                <a:solidFill>
                  <a:srgbClr val="C00000"/>
                </a:solidFill>
              </a:uFill>
            </a:endParaRPr>
          </a:p>
        </p:txBody>
      </p:sp>
      <p:pic>
        <p:nvPicPr>
          <p:cNvPr id="8" name="Рисунок 7" descr="tigwel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2852936"/>
            <a:ext cx="5112568" cy="2875756"/>
          </a:xfrm>
          <a:prstGeom prst="rect">
            <a:avLst/>
          </a:prstGeom>
        </p:spPr>
      </p:pic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ttita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52900" y="3013710"/>
            <a:ext cx="838200" cy="83058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200px-Yuri_Gagarin_Monumen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764704"/>
            <a:ext cx="4269432" cy="58326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148064" y="692696"/>
            <a:ext cx="399593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Титановый памятник</a:t>
            </a:r>
          </a:p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Гагарину </a:t>
            </a:r>
          </a:p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Ленинском проспекте</a:t>
            </a:r>
          </a:p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Москве</a:t>
            </a:r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 descr="ttita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5301208"/>
            <a:ext cx="838200" cy="83058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27584" y="692696"/>
            <a:ext cx="81369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Температура плавления </a:t>
            </a:r>
            <a:r>
              <a:rPr lang="ru-RU" sz="4000" dirty="0" smtClean="0"/>
              <a:t> 1660  </a:t>
            </a:r>
            <a:r>
              <a:rPr lang="ru-RU" sz="4000" baseline="30000" dirty="0" smtClean="0"/>
              <a:t>0</a:t>
            </a:r>
            <a:r>
              <a:rPr lang="ru-RU" sz="4000" dirty="0" smtClean="0"/>
              <a:t>С</a:t>
            </a:r>
            <a:endParaRPr lang="ru-RU" sz="4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Рисунок 9" descr="ttit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556792"/>
            <a:ext cx="838200" cy="8305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9552" y="1412776"/>
            <a:ext cx="8208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Титан — легкий серебристо-белый 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tooltip="Металл"/>
              </a:rPr>
              <a:t>металл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Имеет высокую вязкость, при механической обработке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склонен к налипанию на режущий инструмент, и поэтому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требуется нанесение специальных покрытий на инструмент, 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различных 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tooltip="Смазка"/>
              </a:rPr>
              <a:t>смазок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обычной температуре покрывается защитной </a:t>
            </a:r>
          </a:p>
          <a:p>
            <a:pPr algn="ctr"/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tooltip="Пассивация металлов"/>
              </a:rPr>
              <a:t>пассивирующей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плёнкой оксида TiO</a:t>
            </a:r>
            <a:r>
              <a:rPr lang="ru-RU" sz="24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благодаря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этому 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 tooltip="Коррозия"/>
              </a:rPr>
              <a:t>коррозионностоек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в большинстве сред 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(кроме щелочной).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Титановая пыль имеет свойство взрываться.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Температура вспышки 400 °C.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Титановая стружка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пожароопасна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2400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187624" y="692696"/>
            <a:ext cx="777686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Титан и его сплавы 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Удивительные свойства</a:t>
            </a:r>
          </a:p>
          <a:p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Рисунок 9" descr="ttita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1556792"/>
            <a:ext cx="838200" cy="830580"/>
          </a:xfrm>
          <a:prstGeom prst="rect">
            <a:avLst/>
          </a:prstGeom>
        </p:spPr>
      </p:pic>
      <p:pic>
        <p:nvPicPr>
          <p:cNvPr id="8" name="Металловедение - Титан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1331640" y="1988840"/>
            <a:ext cx="7200800" cy="4392488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ti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620688"/>
            <a:ext cx="7848872" cy="6048672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1844" y="908720"/>
            <a:ext cx="8632644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dirty="0" smtClean="0"/>
              <a:t>Применение титана</a:t>
            </a:r>
          </a:p>
          <a:p>
            <a:pPr algn="ctr"/>
            <a:r>
              <a:rPr lang="ru-RU" sz="2000" dirty="0" smtClean="0"/>
              <a:t>Основная часть титана расходуется на нужды авиационной и ракетной </a:t>
            </a:r>
          </a:p>
          <a:p>
            <a:pPr algn="ctr"/>
            <a:r>
              <a:rPr lang="ru-RU" sz="2000" dirty="0" err="1" smtClean="0"/>
              <a:t>техникии</a:t>
            </a:r>
            <a:r>
              <a:rPr lang="ru-RU" sz="2000" dirty="0" smtClean="0"/>
              <a:t> и морского судостроения. Титан (</a:t>
            </a:r>
            <a:r>
              <a:rPr lang="ru-RU" sz="2000" dirty="0" err="1" smtClean="0"/>
              <a:t>ферротитан</a:t>
            </a:r>
            <a:r>
              <a:rPr lang="ru-RU" sz="2000" dirty="0" smtClean="0"/>
              <a:t>) используют в качестве </a:t>
            </a:r>
          </a:p>
          <a:p>
            <a:pPr algn="ctr"/>
            <a:r>
              <a:rPr lang="ru-RU" sz="2000" dirty="0" err="1" smtClean="0"/>
              <a:t>лигирующей</a:t>
            </a:r>
            <a:r>
              <a:rPr lang="ru-RU" sz="2000" dirty="0" smtClean="0"/>
              <a:t> добавки к качественным сталям и как </a:t>
            </a:r>
            <a:r>
              <a:rPr lang="ru-RU" sz="2000" dirty="0" err="1" smtClean="0"/>
              <a:t>раскислитель</a:t>
            </a:r>
            <a:r>
              <a:rPr lang="ru-RU" sz="2000" dirty="0" smtClean="0"/>
              <a:t>.</a:t>
            </a:r>
          </a:p>
          <a:p>
            <a:pPr algn="ctr"/>
            <a:r>
              <a:rPr lang="ru-RU" sz="2000" dirty="0" smtClean="0"/>
              <a:t> Технический титан идет на изготовление емкостей, </a:t>
            </a:r>
          </a:p>
          <a:p>
            <a:pPr algn="ctr"/>
            <a:r>
              <a:rPr lang="ru-RU" sz="2000" dirty="0" smtClean="0"/>
              <a:t>химических реакторов, трубопроводов, арматуры,</a:t>
            </a:r>
          </a:p>
          <a:p>
            <a:pPr algn="ctr"/>
            <a:r>
              <a:rPr lang="ru-RU" sz="2000" dirty="0" smtClean="0"/>
              <a:t> насосов, клапанов и других изделий, работающих в агрессивных средах.</a:t>
            </a:r>
          </a:p>
          <a:p>
            <a:pPr algn="ctr"/>
            <a:r>
              <a:rPr lang="ru-RU" sz="2000" dirty="0" smtClean="0"/>
              <a:t> Из компактного титана изготавливают сетки</a:t>
            </a:r>
          </a:p>
          <a:p>
            <a:pPr algn="ctr"/>
            <a:r>
              <a:rPr lang="ru-RU" sz="2000" dirty="0" smtClean="0"/>
              <a:t> и другие детали </a:t>
            </a:r>
            <a:r>
              <a:rPr lang="ru-RU" sz="2000" dirty="0" err="1" smtClean="0"/>
              <a:t>элетктровакуумных</a:t>
            </a:r>
            <a:r>
              <a:rPr lang="ru-RU" sz="2000" dirty="0" smtClean="0"/>
              <a:t> приборов, </a:t>
            </a:r>
          </a:p>
          <a:p>
            <a:pPr algn="ctr"/>
            <a:r>
              <a:rPr lang="ru-RU" sz="2000" dirty="0" smtClean="0"/>
              <a:t>работающих при высоких температурах. </a:t>
            </a:r>
            <a:endParaRPr lang="ru-RU" sz="2000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6" name="Рисунок 5" descr="ti_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620688"/>
            <a:ext cx="8136904" cy="5328592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9" y="692696"/>
            <a:ext cx="864095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 сварки титановых сплавов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Из-за высокой химической активности титановые сплавы удается сваривать </a:t>
            </a:r>
          </a:p>
          <a:p>
            <a:r>
              <a:rPr lang="ru-RU" dirty="0" smtClean="0"/>
              <a:t>дуговой сваркой в инертных газах неплавящимся и плавящимся электродом, </a:t>
            </a:r>
          </a:p>
          <a:p>
            <a:r>
              <a:rPr lang="ru-RU" dirty="0" smtClean="0"/>
              <a:t>дуговой сваркой под флюсом, электронным лучом,</a:t>
            </a:r>
          </a:p>
          <a:p>
            <a:r>
              <a:rPr lang="ru-RU" dirty="0" smtClean="0"/>
              <a:t> электрошлаковой и контактной сваркой.</a:t>
            </a:r>
          </a:p>
          <a:p>
            <a:r>
              <a:rPr lang="ru-RU" dirty="0" smtClean="0"/>
              <a:t> Расплавленный титан </a:t>
            </a:r>
            <a:r>
              <a:rPr lang="ru-RU" dirty="0" err="1" smtClean="0"/>
              <a:t>жидкотекуч</a:t>
            </a:r>
            <a:r>
              <a:rPr lang="ru-RU" dirty="0" smtClean="0"/>
              <a:t>, шов хорошо формируется при всех способах сварки.</a:t>
            </a:r>
            <a:br>
              <a:rPr lang="ru-RU" dirty="0" smtClean="0"/>
            </a:br>
            <a:r>
              <a:rPr lang="ru-RU" dirty="0" smtClean="0"/>
              <a:t>Основная трудность сварки титана - это необходимость надежной защиты металла, </a:t>
            </a:r>
          </a:p>
          <a:p>
            <a:r>
              <a:rPr lang="ru-RU" dirty="0" smtClean="0"/>
              <a:t>нагреваемого выше температуры 400 0С, от воздуха.</a:t>
            </a:r>
            <a:br>
              <a:rPr lang="ru-RU" dirty="0" smtClean="0"/>
            </a:br>
            <a:r>
              <a:rPr lang="ru-RU" dirty="0" smtClean="0"/>
              <a:t>Дуговую сварку ведут в среде аргона и в его смесях с гелием.</a:t>
            </a:r>
          </a:p>
          <a:p>
            <a:r>
              <a:rPr lang="ru-RU" dirty="0" smtClean="0"/>
              <a:t> Сварку с местной защитой производят, подавая газ через сопло горелки,</a:t>
            </a:r>
          </a:p>
          <a:p>
            <a:r>
              <a:rPr lang="ru-RU" dirty="0" smtClean="0"/>
              <a:t> иногда с насадками, увеличивающими зону защиты. С обратной стороны </a:t>
            </a:r>
          </a:p>
          <a:p>
            <a:r>
              <a:rPr lang="ru-RU" dirty="0" smtClean="0"/>
              <a:t>стыка деталей устанавливают медные подкладные планки с канавкой, по длине которой равномерно подают аргон.</a:t>
            </a:r>
          </a:p>
          <a:p>
            <a:r>
              <a:rPr lang="ru-RU" dirty="0" smtClean="0"/>
              <a:t> При сложной конструкции деталей, когда осуществить местную защиту трудно, сварку ведут с общей защитой в камерах с контролируемой атмосферой. Это могут быть камеры-насадки для защиты части свариваемого узла, жесткие камеры из металла или мягкие из ткани со смотровыми окнами и встроенными рукавицами</a:t>
            </a:r>
          </a:p>
          <a:p>
            <a:r>
              <a:rPr lang="ru-RU" dirty="0" smtClean="0"/>
              <a:t> для рук сварщика.    В камеры помещают детали, сварочную оснастку и горелку.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3568" y="836712"/>
            <a:ext cx="79414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dirty="0" smtClean="0"/>
              <a:t>Сварные швы при сварке титана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 descr="ti_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1484784"/>
            <a:ext cx="7560840" cy="3384376"/>
          </a:xfrm>
          <a:prstGeom prst="rect">
            <a:avLst/>
          </a:prstGeom>
        </p:spPr>
      </p:pic>
      <p:pic>
        <p:nvPicPr>
          <p:cNvPr id="8" name="Рисунок 7" descr="ti_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085184"/>
            <a:ext cx="6092552" cy="154686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5" name="Рисунок 4" descr="ti_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692696"/>
            <a:ext cx="8568952" cy="5544616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8" name="Рисунок 7" descr="ti_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692696"/>
            <a:ext cx="8280920" cy="5472608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ti_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836712"/>
            <a:ext cx="8136904" cy="5472608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ti_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764704"/>
            <a:ext cx="8208912" cy="5544616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5" name="Рисунок 4" descr="ti_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052736"/>
            <a:ext cx="5472608" cy="295232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836712"/>
            <a:ext cx="2981325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149080"/>
            <a:ext cx="345638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27584" y="692696"/>
            <a:ext cx="74168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Микроимпульсный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сварочный аппарат: точечная сварка любых сплавов, включая титан, в защитной среде аргона.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5696" y="6021288"/>
            <a:ext cx="620169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dirty="0" err="1" smtClean="0"/>
              <a:t>Микроимпульсный</a:t>
            </a:r>
            <a:r>
              <a:rPr lang="ru-RU" sz="2000" b="1" dirty="0" smtClean="0"/>
              <a:t> сварочный аппарат - МОЛНИЯ 2.2</a:t>
            </a:r>
            <a:endParaRPr lang="ru-RU" sz="2000" b="1" dirty="0"/>
          </a:p>
        </p:txBody>
      </p:sp>
      <p:pic>
        <p:nvPicPr>
          <p:cNvPr id="10" name="Микроимпульсный сварочный аппарат - МОЛНИЯ 2.2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475656" y="1484784"/>
            <a:ext cx="6912768" cy="432048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прокатка дисков , ремонт дисков титановых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323975" y="1600200"/>
            <a:ext cx="7280473" cy="3657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19672" y="980728"/>
            <a:ext cx="6573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Работа с титаном   автомобильные  диски</a:t>
            </a:r>
            <a:endParaRPr lang="ru-RU" sz="2800" dirty="0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6" name="Рисунок 5" descr="ti_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764704"/>
            <a:ext cx="8532440" cy="54006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6" name="Рисунок 5" descr="ti_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764704"/>
            <a:ext cx="8064896" cy="576064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8" name="Рисунок 7" descr="run_gepar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1124744"/>
            <a:ext cx="2952328" cy="1512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3933056"/>
            <a:ext cx="90379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Файл  презентации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и другие материалы </a:t>
            </a:r>
          </a:p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по сварке  можно скачать с сайта </a:t>
            </a:r>
            <a:endPara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6"/>
            </a:endParaRPr>
          </a:p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 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http://bnbars.moy.su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 descr="you_tub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2080" y="1268760"/>
            <a:ext cx="3505200" cy="139446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273</Words>
  <Application>Microsoft Office PowerPoint</Application>
  <PresentationFormat>Экран (4:3)</PresentationFormat>
  <Paragraphs>70</Paragraphs>
  <Slides>19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bn</dc:creator>
  <cp:lastModifiedBy>bn</cp:lastModifiedBy>
  <cp:revision>88</cp:revision>
  <dcterms:created xsi:type="dcterms:W3CDTF">2012-11-04T10:06:36Z</dcterms:created>
  <dcterms:modified xsi:type="dcterms:W3CDTF">2012-11-11T07:49:48Z</dcterms:modified>
</cp:coreProperties>
</file>