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75" r:id="rId4"/>
    <p:sldId id="285" r:id="rId5"/>
    <p:sldId id="276" r:id="rId6"/>
    <p:sldId id="277" r:id="rId7"/>
    <p:sldId id="278" r:id="rId8"/>
    <p:sldId id="279" r:id="rId9"/>
    <p:sldId id="286" r:id="rId10"/>
    <p:sldId id="287" r:id="rId11"/>
    <p:sldId id="288" r:id="rId12"/>
    <p:sldId id="289" r:id="rId13"/>
    <p:sldId id="290" r:id="rId14"/>
    <p:sldId id="291" r:id="rId15"/>
    <p:sldId id="280" r:id="rId16"/>
    <p:sldId id="281" r:id="rId17"/>
    <p:sldId id="266" r:id="rId18"/>
    <p:sldId id="274" r:id="rId19"/>
    <p:sldId id="259" r:id="rId20"/>
    <p:sldId id="284" r:id="rId21"/>
    <p:sldId id="260" r:id="rId22"/>
    <p:sldId id="269" r:id="rId23"/>
    <p:sldId id="282" r:id="rId24"/>
    <p:sldId id="283" r:id="rId25"/>
    <p:sldId id="292" r:id="rId26"/>
    <p:sldId id="273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47" autoAdjust="0"/>
    <p:restoredTop sz="91602" autoAdjust="0"/>
  </p:normalViewPr>
  <p:slideViewPr>
    <p:cSldViewPr>
      <p:cViewPr>
        <p:scale>
          <a:sx n="60" d="100"/>
          <a:sy n="60" d="100"/>
        </p:scale>
        <p:origin x="-283" y="19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D075-FC0E-425F-BB31-844F21862125}" type="datetimeFigureOut">
              <a:rPr lang="ru-RU" smtClean="0"/>
              <a:pPr/>
              <a:t>15.11.2012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88CE-3E4E-40D7-A2B8-8F4FEBE795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"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D075-FC0E-425F-BB31-844F21862125}" type="datetimeFigureOut">
              <a:rPr lang="ru-RU" smtClean="0"/>
              <a:pPr/>
              <a:t>15.11.2012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88CE-3E4E-40D7-A2B8-8F4FEBE795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"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D075-FC0E-425F-BB31-844F21862125}" type="datetimeFigureOut">
              <a:rPr lang="ru-RU" smtClean="0"/>
              <a:pPr/>
              <a:t>15.11.2012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88CE-3E4E-40D7-A2B8-8F4FEBE795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"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D075-FC0E-425F-BB31-844F21862125}" type="datetimeFigureOut">
              <a:rPr lang="ru-RU" smtClean="0"/>
              <a:pPr/>
              <a:t>15.11.2012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88CE-3E4E-40D7-A2B8-8F4FEBE795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"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D075-FC0E-425F-BB31-844F21862125}" type="datetimeFigureOut">
              <a:rPr lang="ru-RU" smtClean="0"/>
              <a:pPr/>
              <a:t>15.11.2012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88CE-3E4E-40D7-A2B8-8F4FEBE795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"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D075-FC0E-425F-BB31-844F21862125}" type="datetimeFigureOut">
              <a:rPr lang="ru-RU" smtClean="0"/>
              <a:pPr/>
              <a:t>15.11.2012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88CE-3E4E-40D7-A2B8-8F4FEBE795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"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D075-FC0E-425F-BB31-844F21862125}" type="datetimeFigureOut">
              <a:rPr lang="ru-RU" smtClean="0"/>
              <a:pPr/>
              <a:t>15.11.2012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88CE-3E4E-40D7-A2B8-8F4FEBE795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"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D075-FC0E-425F-BB31-844F21862125}" type="datetimeFigureOut">
              <a:rPr lang="ru-RU" smtClean="0"/>
              <a:pPr/>
              <a:t>15.11.2012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88CE-3E4E-40D7-A2B8-8F4FEBE795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"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D075-FC0E-425F-BB31-844F21862125}" type="datetimeFigureOut">
              <a:rPr lang="ru-RU" smtClean="0"/>
              <a:pPr/>
              <a:t>15.11.2012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88CE-3E4E-40D7-A2B8-8F4FEBE795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"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D075-FC0E-425F-BB31-844F21862125}" type="datetimeFigureOut">
              <a:rPr lang="ru-RU" smtClean="0"/>
              <a:pPr/>
              <a:t>15.11.2012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88CE-3E4E-40D7-A2B8-8F4FEBE795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"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D075-FC0E-425F-BB31-844F21862125}" type="datetimeFigureOut">
              <a:rPr lang="ru-RU" smtClean="0"/>
              <a:pPr/>
              <a:t>15.11.2012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88CE-3E4E-40D7-A2B8-8F4FEBE795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"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E7D075-FC0E-425F-BB31-844F21862125}" type="datetimeFigureOut">
              <a:rPr lang="ru-RU" smtClean="0"/>
              <a:pPr/>
              <a:t>15.11.2012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1F88CE-3E4E-40D7-A2B8-8F4FEBE795C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">
    <p:sndAc>
      <p:stSnd>
        <p:snd r:embed="rId13" name="chimes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hyperlink" Target="http://svarium.ru/32" TargetMode="Externa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video" Target="file:///E:\Users\bn\Desktop\&#1051;&#1040;&#1047;&#1045;&#1056;&#1053;&#1040;&#1071;%20&#1057;&#1042;&#1040;&#1056;&#1050;&#1040;%20&#1048;%20&#1056;&#1045;&#1047;&#1050;&#1040;\&#1051;&#1072;&#1079;&#1077;&#1088;&#1085;&#1099;&#1077;%20&#1090;&#1077;&#1093;&#1085;&#1086;&#1083;&#1086;&#1075;&#1080;&#1080;.%20&#1043;&#1088;&#1072;&#1074;&#1080;&#1088;&#1086;&#1074;&#1082;&#1072;.%20&#1052;&#1072;&#1088;&#1082;&#1080;&#1088;&#1086;&#1074;&#1082;&#1072;.%20&#1057;&#1074;&#1072;&#1088;&#1082;&#1072;.wmv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video" Target="file:///E:\Users\bn\Desktop\&#1051;&#1040;&#1047;&#1045;&#1056;&#1053;&#1040;&#1071;%20&#1057;&#1042;&#1040;&#1056;&#1050;&#1040;%20&#1048;%20&#1056;&#1045;&#1047;&#1050;&#1040;\&#1051;&#1072;&#1079;&#1077;&#1088;&#1085;&#1099;&#1077;%20&#1090;&#1077;&#1093;&#1085;&#1086;&#1083;&#1086;&#1075;&#1080;&#1080;%20%20&#1056;&#1077;&#1079;&#1082;&#1072;%20&#1083;&#1072;&#1079;&#1077;&#1088;&#1086;&#1084;.wmv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%D0%98%D0%BC%D0%BF%D1%83%D0%BB%D1%8C%D1%81" TargetMode="External"/><Relationship Id="rId13" Type="http://schemas.openxmlformats.org/officeDocument/2006/relationships/hyperlink" Target="http://ru.wikipedia.org/wiki/%D0%9B%D0%B0%D0%B7%D0%B5%D1%80%D0%BD%D1%8B%D0%B9_%D0%B4%D0%B8%D0%BE%D0%B4" TargetMode="External"/><Relationship Id="rId3" Type="http://schemas.openxmlformats.org/officeDocument/2006/relationships/image" Target="../media/image1.jpeg"/><Relationship Id="rId7" Type="http://schemas.openxmlformats.org/officeDocument/2006/relationships/hyperlink" Target="http://ru.wikipedia.org/wiki/%D0%9C%D0%BE%D1%89%D0%BD%D0%BE%D1%81%D1%82%D1%8C" TargetMode="External"/><Relationship Id="rId12" Type="http://schemas.openxmlformats.org/officeDocument/2006/relationships/hyperlink" Target="http://ru.wikipedia.org/wiki/%D0%9C%D0%BE%D0%B4%D0%B0_(%D1%84%D0%B8%D0%B7%D0%B8%D0%BA%D0%B0)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ru.wikipedia.org/wiki/%D0%92%D1%8B%D0%BD%D1%83%D0%B6%D0%B4%D0%B5%D0%BD%D0%BD%D0%BE%D0%B5_%D0%B8%D0%B7%D0%BB%D1%83%D1%87%D0%B5%D0%BD%D0%B8%D0%B5" TargetMode="External"/><Relationship Id="rId11" Type="http://schemas.openxmlformats.org/officeDocument/2006/relationships/hyperlink" Target="http://ru.wikipedia.org/wiki/%D0%A2%D0%B2%D0%B5%D1%80%D0%B4%D0%BE%D1%82%D0%B5%D0%BB%D1%8C%D0%BD%D1%8B%D0%B9_%D0%BB%D0%B0%D0%B7%D0%B5%D1%80" TargetMode="External"/><Relationship Id="rId5" Type="http://schemas.openxmlformats.org/officeDocument/2006/relationships/hyperlink" Target="http://ru.wikipedia.org/wiki/%D0%9A%D0%B2%D0%B0%D0%BD%D1%82%D0%BE%D0%B2%D0%B0%D1%8F_%D0%BC%D0%B5%D1%85%D0%B0%D0%BD%D0%B8%D0%BA%D0%B0" TargetMode="External"/><Relationship Id="rId10" Type="http://schemas.openxmlformats.org/officeDocument/2006/relationships/hyperlink" Target="http://ru.wikipedia.org/wiki/%D0%9B%D0%B0%D0%B7%D0%B5%D1%80_%D0%BD%D0%B0_%D0%BA%D1%80%D0%B0%D1%81%D0%B8%D1%82%D0%B5%D0%BB%D1%8F%D1%85" TargetMode="External"/><Relationship Id="rId4" Type="http://schemas.openxmlformats.org/officeDocument/2006/relationships/image" Target="../media/image2.jpeg"/><Relationship Id="rId9" Type="http://schemas.openxmlformats.org/officeDocument/2006/relationships/hyperlink" Target="http://ru.wikipedia.org/wiki/%D0%90%D0%B3%D1%80%D0%B5%D0%B3%D0%B0%D1%82%D0%BD%D0%BE%D0%B5_%D1%81%D0%BE%D1%81%D1%82%D0%BE%D1%8F%D0%BD%D0%B8%D0%B5_%D0%B2%D0%B5%D1%89%D0%B5%D1%81%D1%82%D0%B2%D0%B0" TargetMode="External"/><Relationship Id="rId14" Type="http://schemas.openxmlformats.org/officeDocument/2006/relationships/hyperlink" Target="http://ru.wikipedia.org/wiki/%D0%9D%D0%B5%D0%BE%D0%B4%D0%B8%D0%BC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wickedlasers.com/index.php" TargetMode="External"/><Relationship Id="rId5" Type="http://schemas.openxmlformats.org/officeDocument/2006/relationships/image" Target="../media/image15.jpeg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video" Target="file:///E:\Users\bn\Desktop\&#1051;&#1040;&#1047;&#1045;&#1056;&#1053;&#1040;&#1071;%20&#1057;&#1042;&#1040;&#1056;&#1050;&#1040;%20&#1048;%20&#1056;&#1045;&#1047;&#1050;&#1040;\&#1054;&#1089;&#1090;&#1086;&#1088;&#1086;&#1078;&#1085;&#1086;,%20&#1083;&#1072;&#1079;&#1077;&#1088;!.wmv" TargetMode="External"/><Relationship Id="rId6" Type="http://schemas.openxmlformats.org/officeDocument/2006/relationships/image" Target="../media/image17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video" Target="file:///E:\Users\bn\Desktop\&#1051;&#1040;&#1047;&#1045;&#1056;&#1053;&#1040;&#1071;%20&#1057;&#1042;&#1040;&#1056;&#1050;&#1040;%20&#1048;%20&#1056;&#1045;&#1047;&#1050;&#1040;\&#1053;&#1072;&#1091;&#1082;&#1072;%202.0.%20&#1051;&#1040;&#1047;&#1045;&#1056;..wmv" TargetMode="External"/><Relationship Id="rId6" Type="http://schemas.openxmlformats.org/officeDocument/2006/relationships/image" Target="../media/image18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2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video" Target="file:///E:\Users\bn\Desktop\&#1051;&#1040;&#1047;&#1045;&#1056;&#1053;&#1040;&#1071;%20&#1057;&#1042;&#1040;&#1056;&#1050;&#1040;%20&#1048;%20&#1056;&#1045;&#1047;&#1050;&#1040;\laser%20HT.MP4.wmv" TargetMode="External"/><Relationship Id="rId6" Type="http://schemas.openxmlformats.org/officeDocument/2006/relationships/image" Target="../media/image22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video" Target="file:///E:\Users\bn\Desktop\&#1051;&#1040;&#1047;&#1045;&#1056;&#1053;&#1040;&#1071;%20&#1057;&#1042;&#1040;&#1056;&#1050;&#1040;%20&#1048;%20&#1056;&#1045;&#1047;&#1050;&#1040;\&#1089;&#1074;&#1072;&#1088;&#1082;&#1072;%20&#1084;&#1077;&#1090;&#1072;&#1083;&#1083;&#1072;%20&#1074;%2021%20&#1074;&#1077;&#1082;&#1077;!.wmv" TargetMode="External"/><Relationship Id="rId6" Type="http://schemas.openxmlformats.org/officeDocument/2006/relationships/image" Target="../media/image2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video" Target="file:///E:\Users\bn\Desktop\&#1051;&#1040;&#1047;&#1045;&#1056;&#1053;&#1040;&#1071;%20&#1057;&#1042;&#1040;&#1056;&#1050;&#1040;%20&#1048;%20&#1056;&#1045;&#1047;&#1050;&#1040;\7.%20&#1054;&#1073;&#1088;&#1072;&#1073;&#1086;&#1090;&#1082;&#1072;%20&#1084;&#1077;&#1090;&#1072;&#1083;&#1083;&#1086;&#1074;.%20&#1051;&#1072;&#1079;&#1077;&#1088;&#1085;&#1072;&#1103;%20&#1089;&#1074;&#1072;&#1088;&#1082;&#1072;%20&#1074;%20&#1084;&#1072;&#1096;&#1080;&#1085;&#1086;&#1089;&#1090;&#1088;..wmv" TargetMode="External"/><Relationship Id="rId6" Type="http://schemas.openxmlformats.org/officeDocument/2006/relationships/image" Target="../media/image24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video" Target="file:///E:\Users\bn\Desktop\&#1051;&#1040;&#1047;&#1045;&#1056;&#1053;&#1040;&#1071;%20&#1057;&#1042;&#1040;&#1056;&#1050;&#1040;%20&#1048;%20&#1056;&#1045;&#1047;&#1050;&#1040;\UniRobotic%20&#1083;&#1072;&#1079;&#1077;&#1088;&#1085;&#1072;&#1103;%20&#1089;&#1074;&#1072;&#1088;&#1082;&#1072;.AVI.wmv" TargetMode="External"/><Relationship Id="rId6" Type="http://schemas.openxmlformats.org/officeDocument/2006/relationships/image" Target="../media/image25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3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bnbars.moy.su/" TargetMode="External"/><Relationship Id="rId5" Type="http://schemas.openxmlformats.org/officeDocument/2006/relationships/image" Target="../media/image29.gif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556792"/>
            <a:ext cx="88204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Тема</a:t>
            </a:r>
            <a:r>
              <a:rPr lang="en-US" sz="4000" dirty="0" smtClean="0"/>
              <a:t> </a:t>
            </a:r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ЛАЗЕРНАЯ СВАРКА И РЕЗКА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548680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Fill>
                  <a:solidFill>
                    <a:srgbClr val="C00000"/>
                  </a:solidFill>
                </a:uFill>
              </a:rPr>
              <a:t>Технология производства сварочных</a:t>
            </a:r>
          </a:p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Fill>
                  <a:solidFill>
                    <a:srgbClr val="C00000"/>
                  </a:solidFill>
                </a:uFill>
              </a:rPr>
              <a:t>работ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Fill>
                <a:solidFill>
                  <a:srgbClr val="C00000"/>
                </a:solidFill>
              </a:uFill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19458" name="Picture 2" descr="Процесс лазерной сварки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2276872"/>
            <a:ext cx="5832648" cy="403244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1521" y="1052736"/>
            <a:ext cx="864096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Лазерная сварка — это один из самых технологичных методов сварки,</a:t>
            </a:r>
          </a:p>
          <a:p>
            <a:pPr algn="ctr"/>
            <a:r>
              <a:rPr lang="ru-RU" sz="2000" dirty="0" smtClean="0"/>
              <a:t> по плотности мощности он не уступает электронно-лучевой сварке,</a:t>
            </a:r>
          </a:p>
          <a:p>
            <a:pPr algn="ctr"/>
            <a:r>
              <a:rPr lang="ru-RU" sz="2000" dirty="0" smtClean="0"/>
              <a:t> но при этом не требует построения вакуумной камеры. </a:t>
            </a:r>
          </a:p>
          <a:p>
            <a:pPr algn="ctr"/>
            <a:r>
              <a:rPr lang="ru-RU" sz="2000" dirty="0" smtClean="0"/>
              <a:t>Лазерную сварку проводят в среде защищенных газов или на воздухе. </a:t>
            </a:r>
          </a:p>
          <a:p>
            <a:pPr algn="ctr"/>
            <a:r>
              <a:rPr lang="ru-RU" sz="2000" dirty="0" smtClean="0"/>
              <a:t>В отличие от </a:t>
            </a:r>
            <a:r>
              <a:rPr lang="ru-RU" sz="2000" dirty="0" smtClean="0">
                <a:hlinkClick r:id="rId5"/>
              </a:rPr>
              <a:t>электрической дуги</a:t>
            </a:r>
            <a:r>
              <a:rPr lang="ru-RU" sz="2000" dirty="0" smtClean="0"/>
              <a:t> и электронного луча, на лазерный луч</a:t>
            </a:r>
          </a:p>
          <a:p>
            <a:pPr algn="ctr"/>
            <a:r>
              <a:rPr lang="ru-RU" sz="2000" dirty="0" smtClean="0"/>
              <a:t> не влияют магнитные поля — это обеспечивает более стабильное</a:t>
            </a:r>
          </a:p>
          <a:p>
            <a:pPr algn="ctr"/>
            <a:r>
              <a:rPr lang="ru-RU" sz="2000" dirty="0" smtClean="0"/>
              <a:t>формирование сварочного шва.</a:t>
            </a:r>
          </a:p>
          <a:p>
            <a:pPr algn="ctr"/>
            <a:r>
              <a:rPr lang="ru-RU" sz="2000" dirty="0" smtClean="0"/>
              <a:t>Использование лазерной сварки обеспечивает небольшие деформации </a:t>
            </a:r>
          </a:p>
          <a:p>
            <a:pPr algn="ctr"/>
            <a:r>
              <a:rPr lang="ru-RU" sz="2000" dirty="0" smtClean="0"/>
              <a:t>сварных конструкций и высокую технологическую прочность сварных соединений.</a:t>
            </a:r>
          </a:p>
          <a:p>
            <a:pPr algn="ctr"/>
            <a:endParaRPr lang="ru-RU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4149080"/>
            <a:ext cx="8496944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" y="836712"/>
            <a:ext cx="9067800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9538" y="908720"/>
            <a:ext cx="8924925" cy="5256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908720"/>
            <a:ext cx="8924925" cy="272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31844" y="908720"/>
            <a:ext cx="86326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 smtClean="0"/>
              <a:t>Лазерные технологии. Гравировка. Маркировка. Сварка</a:t>
            </a:r>
            <a:endParaRPr lang="ru-RU" sz="2000" b="1" dirty="0"/>
          </a:p>
        </p:txBody>
      </p:sp>
      <p:pic>
        <p:nvPicPr>
          <p:cNvPr id="5" name="Лазерные технологии. Гравировка. Маркировка. Сварка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1828800" y="1600200"/>
            <a:ext cx="5486400" cy="3657600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67544" y="764704"/>
            <a:ext cx="76271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/>
              <a:t>Лазерные технологии Резка лазером</a:t>
            </a:r>
            <a:endParaRPr lang="ru-RU" sz="3600" b="1" dirty="0"/>
          </a:p>
        </p:txBody>
      </p:sp>
      <p:pic>
        <p:nvPicPr>
          <p:cNvPr id="8" name="Лазерные технологии  Резка лазером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1828800" y="1600200"/>
            <a:ext cx="5486400" cy="4205064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3529" y="692696"/>
            <a:ext cx="864095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Физической основой работы лазера служит </a:t>
            </a:r>
            <a:r>
              <a:rPr lang="ru-RU" dirty="0" err="1" smtClean="0">
                <a:hlinkClick r:id="rId5" tooltip="Квантовая механика"/>
              </a:rPr>
              <a:t>квантовомеханическое</a:t>
            </a:r>
            <a:r>
              <a:rPr lang="ru-RU" dirty="0" err="1" smtClean="0"/>
              <a:t>явление</a:t>
            </a:r>
            <a:r>
              <a:rPr lang="ru-RU" dirty="0" smtClean="0"/>
              <a:t> </a:t>
            </a:r>
            <a:r>
              <a:rPr lang="ru-RU" dirty="0" smtClean="0">
                <a:hlinkClick r:id="rId6" tooltip="Вынужденное излучение"/>
              </a:rPr>
              <a:t>вынужденного (индуцированного) излучения</a:t>
            </a:r>
            <a:r>
              <a:rPr lang="ru-RU" dirty="0" smtClean="0"/>
              <a:t>. Излучение лазера может быть непрерывным, с постоянной </a:t>
            </a:r>
            <a:r>
              <a:rPr lang="ru-RU" dirty="0" smtClean="0">
                <a:hlinkClick r:id="rId7" tooltip="Мощность"/>
              </a:rPr>
              <a:t>мощностью</a:t>
            </a:r>
            <a:r>
              <a:rPr lang="ru-RU" dirty="0" smtClean="0"/>
              <a:t>, или </a:t>
            </a:r>
            <a:r>
              <a:rPr lang="ru-RU" dirty="0" smtClean="0">
                <a:hlinkClick r:id="rId8" tooltip="Импульс"/>
              </a:rPr>
              <a:t>импульсным</a:t>
            </a:r>
            <a:r>
              <a:rPr lang="ru-RU" dirty="0" smtClean="0"/>
              <a:t>, достигающим предельно больших пиковых мощностей. В некоторых схемах рабочий элемент лазера используется в качестве оптического усилителя для излучения от другого источника. Существует большое количество видов лазеров, использующих в качестве рабочей среды </a:t>
            </a:r>
            <a:r>
              <a:rPr lang="ru-RU" dirty="0" err="1" smtClean="0"/>
              <a:t>все</a:t>
            </a:r>
            <a:r>
              <a:rPr lang="ru-RU" dirty="0" err="1" smtClean="0">
                <a:hlinkClick r:id="rId9" tooltip="Агрегатное состояние вещества"/>
              </a:rPr>
              <a:t>агрегатные</a:t>
            </a:r>
            <a:r>
              <a:rPr lang="ru-RU" dirty="0" smtClean="0">
                <a:hlinkClick r:id="rId9" tooltip="Агрегатное состояние вещества"/>
              </a:rPr>
              <a:t> состояния вещества</a:t>
            </a:r>
            <a:r>
              <a:rPr lang="ru-RU" dirty="0" smtClean="0"/>
              <a:t>. Некоторые типы лазеров, </a:t>
            </a:r>
            <a:r>
              <a:rPr lang="ru-RU" dirty="0" err="1" smtClean="0"/>
              <a:t>например</a:t>
            </a:r>
            <a:r>
              <a:rPr lang="ru-RU" dirty="0" err="1" smtClean="0">
                <a:hlinkClick r:id="rId10" tooltip="Лазер на красителях"/>
              </a:rPr>
              <a:t>лазеры</a:t>
            </a:r>
            <a:r>
              <a:rPr lang="ru-RU" dirty="0" smtClean="0">
                <a:hlinkClick r:id="rId10" tooltip="Лазер на красителях"/>
              </a:rPr>
              <a:t> на растворах красителей</a:t>
            </a:r>
            <a:r>
              <a:rPr lang="ru-RU" dirty="0" smtClean="0"/>
              <a:t> или полихроматические </a:t>
            </a:r>
            <a:r>
              <a:rPr lang="ru-RU" dirty="0" smtClean="0">
                <a:hlinkClick r:id="rId11" tooltip="Твердотельный лазер"/>
              </a:rPr>
              <a:t>твердотельные лазеры</a:t>
            </a:r>
            <a:r>
              <a:rPr lang="ru-RU" dirty="0" smtClean="0"/>
              <a:t>, могут генерировать целый набор частот (</a:t>
            </a:r>
            <a:r>
              <a:rPr lang="ru-RU" dirty="0" smtClean="0">
                <a:hlinkClick r:id="rId12" tooltip="Мода (физика)"/>
              </a:rPr>
              <a:t>мод</a:t>
            </a:r>
            <a:r>
              <a:rPr lang="ru-RU" dirty="0" smtClean="0"/>
              <a:t> оптического резонатора) в широком спектральном диапазоне. Габариты лазеров разнятся от микроскопических для ряда </a:t>
            </a:r>
            <a:r>
              <a:rPr lang="ru-RU" dirty="0" smtClean="0">
                <a:hlinkClick r:id="rId13" tooltip="Лазерный диод"/>
              </a:rPr>
              <a:t>полупроводниковых лазеров</a:t>
            </a:r>
            <a:r>
              <a:rPr lang="ru-RU" dirty="0" smtClean="0"/>
              <a:t> до размеров футбольного поля для некоторых лазеров на </a:t>
            </a:r>
            <a:r>
              <a:rPr lang="ru-RU" dirty="0" err="1" smtClean="0">
                <a:hlinkClick r:id="rId14" tooltip="Неодим"/>
              </a:rPr>
              <a:t>неодимовом</a:t>
            </a:r>
            <a:r>
              <a:rPr lang="ru-RU" dirty="0" err="1" smtClean="0"/>
              <a:t>стекле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980728"/>
            <a:ext cx="7848872" cy="54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764704"/>
            <a:ext cx="7848871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836712"/>
            <a:ext cx="7704855" cy="547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764704"/>
            <a:ext cx="7920879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3" y="1052736"/>
            <a:ext cx="7488832" cy="5256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764703"/>
            <a:ext cx="7128791" cy="6093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10" name="Рисунок 9" descr="LA_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548680"/>
            <a:ext cx="3849726" cy="230425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403648" y="2924944"/>
            <a:ext cx="662473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Маленький лазер, способный прожечь насквозь тонкую пластмассу, взорвать надутый детский шарик, поджечь бумагу и ослепить человека. В свободной продаже. За вменяемые деньги. Войны на улицах? Изготовитель говорит – современное развлечение.</a:t>
            </a:r>
          </a:p>
          <a:p>
            <a:r>
              <a:rPr lang="ru-RU" b="1" dirty="0" smtClean="0"/>
              <a:t>Продукция китайской компании </a:t>
            </a:r>
            <a:r>
              <a:rPr lang="ru-RU" b="1" u="sng" dirty="0" err="1" smtClean="0">
                <a:hlinkClick r:id="rId6"/>
              </a:rPr>
              <a:t>Wicked</a:t>
            </a:r>
            <a:r>
              <a:rPr lang="ru-RU" b="1" u="sng" dirty="0" smtClean="0">
                <a:hlinkClick r:id="rId6"/>
              </a:rPr>
              <a:t> </a:t>
            </a:r>
            <a:r>
              <a:rPr lang="ru-RU" b="1" u="sng" dirty="0" err="1" smtClean="0">
                <a:hlinkClick r:id="rId6"/>
              </a:rPr>
              <a:t>Lasers</a:t>
            </a:r>
            <a:r>
              <a:rPr lang="ru-RU" b="1" dirty="0" smtClean="0"/>
              <a:t> лишь на беглый взгляд сходна с популярными сейчас лазерными указками, разве только корпуса тут малость покрупнее.</a:t>
            </a:r>
          </a:p>
          <a:p>
            <a:r>
              <a:rPr lang="ru-RU" b="1" dirty="0" smtClean="0"/>
              <a:t>Однако если с крошечными цилиндриками, выдающими красный лазерный луч, нередко играют дети, то указки от </a:t>
            </a:r>
            <a:r>
              <a:rPr lang="ru-RU" b="1" dirty="0" err="1" smtClean="0"/>
              <a:t>Wicked</a:t>
            </a:r>
            <a:r>
              <a:rPr lang="ru-RU" b="1" dirty="0" smtClean="0"/>
              <a:t> </a:t>
            </a:r>
            <a:r>
              <a:rPr lang="ru-RU" b="1" dirty="0" err="1" smtClean="0"/>
              <a:t>Lasers</a:t>
            </a:r>
            <a:r>
              <a:rPr lang="ru-RU" b="1" dirty="0" smtClean="0"/>
              <a:t> — детям не игрушка. Ещё бы, их выходные мощности (в луче) в десятки, а </a:t>
            </a:r>
            <a:r>
              <a:rPr lang="ru-RU" b="1" dirty="0" err="1" smtClean="0"/>
              <a:t>топовых</a:t>
            </a:r>
            <a:r>
              <a:rPr lang="ru-RU" b="1" dirty="0" smtClean="0"/>
              <a:t> моделей — в сотни раз выше, чем у распространённых недорогих указок.</a:t>
            </a:r>
            <a:endParaRPr lang="ru-RU" b="1" dirty="0"/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971600" y="548680"/>
            <a:ext cx="65913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5400" dirty="0" smtClean="0"/>
              <a:t> 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Wicked Lasers</a:t>
            </a:r>
            <a:endParaRPr lang="ru-RU" sz="2800" b="1" dirty="0">
              <a:ln w="1905"/>
              <a:gradFill>
                <a:gsLst>
                  <a:gs pos="0">
                    <a:srgbClr val="F79646">
                      <a:shade val="20000"/>
                      <a:satMod val="200000"/>
                    </a:srgbClr>
                  </a:gs>
                  <a:gs pos="78000">
                    <a:srgbClr val="F79646">
                      <a:tint val="90000"/>
                      <a:shade val="89000"/>
                      <a:satMod val="220000"/>
                    </a:srgbClr>
                  </a:gs>
                  <a:gs pos="100000">
                    <a:srgbClr val="F79646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10" descr="LA_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7584" y="1556792"/>
            <a:ext cx="7848872" cy="4968612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331640" y="836712"/>
            <a:ext cx="58540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5400" b="1" dirty="0" smtClean="0"/>
              <a:t>Осторожно, лазер!</a:t>
            </a:r>
            <a:endParaRPr lang="ru-RU" sz="5400" b="1" dirty="0"/>
          </a:p>
        </p:txBody>
      </p:sp>
      <p:pic>
        <p:nvPicPr>
          <p:cNvPr id="6" name="Осторожно, лазер!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683568" y="1700808"/>
            <a:ext cx="7848872" cy="4536503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835696" y="764704"/>
            <a:ext cx="53640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5400" b="1" dirty="0" smtClean="0"/>
              <a:t>Наука 2.0. ЛАЗЕР.</a:t>
            </a:r>
            <a:endParaRPr lang="ru-RU" sz="5400" b="1" dirty="0"/>
          </a:p>
        </p:txBody>
      </p:sp>
      <p:pic>
        <p:nvPicPr>
          <p:cNvPr id="6" name="Наука 2.0. ЛАЗЕР.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1475656" y="1600200"/>
            <a:ext cx="6984776" cy="4565104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7170" name="Picture 2" descr="http://www.laserpro.ru/content/images/uslug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836712"/>
            <a:ext cx="3672408" cy="1836204"/>
          </a:xfrm>
          <a:prstGeom prst="rect">
            <a:avLst/>
          </a:prstGeom>
          <a:noFill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47664" y="2636912"/>
            <a:ext cx="61341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92280" y="764704"/>
            <a:ext cx="1828800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940944" y="620688"/>
            <a:ext cx="326211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Лазерная резка 10мм металла</a:t>
            </a:r>
            <a:endParaRPr lang="ru-RU" b="1" dirty="0"/>
          </a:p>
        </p:txBody>
      </p:sp>
      <p:pic>
        <p:nvPicPr>
          <p:cNvPr id="10" name="laser HT.MP4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755576" y="980728"/>
            <a:ext cx="7488832" cy="5256584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2771800" y="692696"/>
            <a:ext cx="27872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сварка металла в 21 веке!</a:t>
            </a:r>
            <a:endParaRPr lang="ru-RU" b="1" dirty="0"/>
          </a:p>
        </p:txBody>
      </p:sp>
      <p:pic>
        <p:nvPicPr>
          <p:cNvPr id="14" name="сварка металла в 21 веке!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1043608" y="1052736"/>
            <a:ext cx="7416824" cy="5184575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vide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79512" y="764704"/>
            <a:ext cx="84557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Обработка металлов. Лазерная сварка в </a:t>
            </a:r>
            <a:r>
              <a:rPr lang="ru-RU" sz="2800" b="1" dirty="0" err="1" smtClean="0"/>
              <a:t>машиностр</a:t>
            </a:r>
            <a:r>
              <a:rPr lang="ru-RU" sz="2800" b="1" dirty="0" smtClean="0"/>
              <a:t>.</a:t>
            </a:r>
            <a:endParaRPr lang="ru-RU" sz="2800" b="1" dirty="0"/>
          </a:p>
        </p:txBody>
      </p:sp>
      <p:pic>
        <p:nvPicPr>
          <p:cNvPr id="6" name="7. Обработка металлов. Лазерная сварка в машиностр.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395536" y="1340768"/>
            <a:ext cx="8136903" cy="5033763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843808" y="908720"/>
            <a:ext cx="29492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/>
              <a:t>UniRobotic</a:t>
            </a:r>
            <a:r>
              <a:rPr lang="en-US" b="1" dirty="0" smtClean="0"/>
              <a:t> </a:t>
            </a:r>
            <a:r>
              <a:rPr lang="ru-RU" b="1" dirty="0" smtClean="0"/>
              <a:t>лазерная сварка</a:t>
            </a:r>
            <a:endParaRPr lang="ru-RU" b="1" dirty="0"/>
          </a:p>
        </p:txBody>
      </p:sp>
      <p:pic>
        <p:nvPicPr>
          <p:cNvPr id="8" name="UniRobotic лазерная сварка.AVI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1547664" y="1484784"/>
            <a:ext cx="5976664" cy="4536504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5" name="Рисунок 4" descr="LA_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9512" y="1556792"/>
            <a:ext cx="5227320" cy="431292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0" y="620688"/>
            <a:ext cx="81003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Мощный волоконный лазер, в случае оснащения его оптическим переключателем, может обслуживать сразу несколько (2…6) технологических установок.</a:t>
            </a:r>
            <a:endParaRPr lang="ru-RU" dirty="0"/>
          </a:p>
        </p:txBody>
      </p:sp>
      <p:pic>
        <p:nvPicPr>
          <p:cNvPr id="10" name="Рисунок 9" descr="LA_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148064" y="4221088"/>
            <a:ext cx="3855720" cy="2385060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620689"/>
            <a:ext cx="7704855" cy="6048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8" name="Рисунок 7" descr="run_gepard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1560" y="1124744"/>
            <a:ext cx="2952328" cy="151216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0" y="3933056"/>
            <a:ext cx="903792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Файл  презентации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 </a:t>
            </a:r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и другие материалы </a:t>
            </a:r>
          </a:p>
          <a:p>
            <a:pPr algn="ctr"/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по сварке  можно скачать с сайта </a:t>
            </a:r>
            <a:endParaRPr lang="en-US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linkClick r:id="rId6"/>
            </a:endParaRPr>
          </a:p>
          <a:p>
            <a:pPr algn="ctr"/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 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http://bnbars.moy.su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Рисунок 13" descr="you_tube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292080" y="1268760"/>
            <a:ext cx="3505200" cy="1394460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709</TotalTime>
  <Words>310</Words>
  <Application>Microsoft Office PowerPoint</Application>
  <PresentationFormat>Экран (4:3)</PresentationFormat>
  <Paragraphs>55</Paragraphs>
  <Slides>26</Slides>
  <Notes>0</Notes>
  <HiddenSlides>0</HiddenSlides>
  <MMClips>8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bn</dc:creator>
  <cp:lastModifiedBy>bn</cp:lastModifiedBy>
  <cp:revision>110</cp:revision>
  <dcterms:created xsi:type="dcterms:W3CDTF">2012-11-04T10:06:36Z</dcterms:created>
  <dcterms:modified xsi:type="dcterms:W3CDTF">2012-11-15T12:48:46Z</dcterms:modified>
</cp:coreProperties>
</file>